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56" r:id="rId2"/>
    <p:sldId id="370" r:id="rId3"/>
    <p:sldId id="371" r:id="rId4"/>
    <p:sldId id="380" r:id="rId5"/>
    <p:sldId id="377" r:id="rId6"/>
    <p:sldId id="376" r:id="rId7"/>
    <p:sldId id="378" r:id="rId8"/>
    <p:sldId id="379" r:id="rId9"/>
    <p:sldId id="382" r:id="rId10"/>
    <p:sldId id="268" r:id="rId11"/>
  </p:sldIdLst>
  <p:sldSz cx="9144000" cy="6858000" type="screen4x3"/>
  <p:notesSz cx="6735763" cy="98663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CARLOS PADILLA DEL VAL" initials="JCPD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10E49"/>
    <a:srgbClr val="FF5050"/>
    <a:srgbClr val="EAEAEA"/>
    <a:srgbClr val="282E2D"/>
    <a:srgbClr val="8C8F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48" autoAdjust="0"/>
    <p:restoredTop sz="89176" autoAdjust="0"/>
  </p:normalViewPr>
  <p:slideViewPr>
    <p:cSldViewPr snapToObjects="1">
      <p:cViewPr varScale="1">
        <p:scale>
          <a:sx n="114" d="100"/>
          <a:sy n="114" d="100"/>
        </p:scale>
        <p:origin x="1122" y="84"/>
      </p:cViewPr>
      <p:guideLst>
        <p:guide orient="horz" pos="2296"/>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3"/>
            <a:ext cx="2918830" cy="493316"/>
          </a:xfrm>
          <a:prstGeom prst="rect">
            <a:avLst/>
          </a:prstGeom>
        </p:spPr>
        <p:txBody>
          <a:bodyPr vert="horz" lIns="91367" tIns="45683" rIns="91367" bIns="45683" rtlCol="0"/>
          <a:lstStyle>
            <a:lvl1pPr algn="l">
              <a:defRPr sz="1200"/>
            </a:lvl1pPr>
          </a:lstStyle>
          <a:p>
            <a:endParaRPr lang="es-ES"/>
          </a:p>
        </p:txBody>
      </p:sp>
      <p:sp>
        <p:nvSpPr>
          <p:cNvPr id="3" name="Marcador de fecha 2"/>
          <p:cNvSpPr>
            <a:spLocks noGrp="1"/>
          </p:cNvSpPr>
          <p:nvPr>
            <p:ph type="dt" sz="quarter" idx="1"/>
          </p:nvPr>
        </p:nvSpPr>
        <p:spPr>
          <a:xfrm>
            <a:off x="3815374" y="3"/>
            <a:ext cx="2918830" cy="493316"/>
          </a:xfrm>
          <a:prstGeom prst="rect">
            <a:avLst/>
          </a:prstGeom>
        </p:spPr>
        <p:txBody>
          <a:bodyPr vert="horz" lIns="91367" tIns="45683" rIns="91367" bIns="45683" rtlCol="0"/>
          <a:lstStyle>
            <a:lvl1pPr algn="r">
              <a:defRPr sz="1200"/>
            </a:lvl1pPr>
          </a:lstStyle>
          <a:p>
            <a:fld id="{7A733D93-D267-6241-AC16-B7B01281A17B}" type="datetime1">
              <a:rPr lang="es-ES" smtClean="0"/>
              <a:pPr/>
              <a:t>27/11/2020</a:t>
            </a:fld>
            <a:endParaRPr lang="es-ES"/>
          </a:p>
        </p:txBody>
      </p:sp>
      <p:sp>
        <p:nvSpPr>
          <p:cNvPr id="4" name="Marcador de pie de página 3"/>
          <p:cNvSpPr>
            <a:spLocks noGrp="1"/>
          </p:cNvSpPr>
          <p:nvPr>
            <p:ph type="ftr" sz="quarter" idx="2"/>
          </p:nvPr>
        </p:nvSpPr>
        <p:spPr>
          <a:xfrm>
            <a:off x="2" y="9371288"/>
            <a:ext cx="2918830" cy="493316"/>
          </a:xfrm>
          <a:prstGeom prst="rect">
            <a:avLst/>
          </a:prstGeom>
        </p:spPr>
        <p:txBody>
          <a:bodyPr vert="horz" lIns="91367" tIns="45683" rIns="91367" bIns="45683"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15374" y="9371288"/>
            <a:ext cx="2918830" cy="493316"/>
          </a:xfrm>
          <a:prstGeom prst="rect">
            <a:avLst/>
          </a:prstGeom>
        </p:spPr>
        <p:txBody>
          <a:bodyPr vert="horz" lIns="91367" tIns="45683" rIns="91367" bIns="45683" rtlCol="0" anchor="b"/>
          <a:lstStyle>
            <a:lvl1pPr algn="r">
              <a:defRPr sz="1200"/>
            </a:lvl1pPr>
          </a:lstStyle>
          <a:p>
            <a:fld id="{6655EDD5-FEAD-2E46-8A85-0B9C67AE239D}" type="slidenum">
              <a:rPr lang="es-ES" smtClean="0"/>
              <a:pPr/>
              <a:t>‹Nº›</a:t>
            </a:fld>
            <a:endParaRPr lang="es-ES"/>
          </a:p>
        </p:txBody>
      </p:sp>
    </p:spTree>
    <p:extLst>
      <p:ext uri="{BB962C8B-B14F-4D97-AF65-F5344CB8AC3E}">
        <p14:creationId xmlns:p14="http://schemas.microsoft.com/office/powerpoint/2010/main" val="30441419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3"/>
            <a:ext cx="2918830" cy="493316"/>
          </a:xfrm>
          <a:prstGeom prst="rect">
            <a:avLst/>
          </a:prstGeom>
        </p:spPr>
        <p:txBody>
          <a:bodyPr vert="horz" lIns="91367" tIns="45683" rIns="91367" bIns="45683" rtlCol="0"/>
          <a:lstStyle>
            <a:lvl1pPr algn="l">
              <a:defRPr sz="1200"/>
            </a:lvl1pPr>
          </a:lstStyle>
          <a:p>
            <a:endParaRPr lang="es-ES"/>
          </a:p>
        </p:txBody>
      </p:sp>
      <p:sp>
        <p:nvSpPr>
          <p:cNvPr id="3" name="Marcador de fecha 2"/>
          <p:cNvSpPr>
            <a:spLocks noGrp="1"/>
          </p:cNvSpPr>
          <p:nvPr>
            <p:ph type="dt" idx="1"/>
          </p:nvPr>
        </p:nvSpPr>
        <p:spPr>
          <a:xfrm>
            <a:off x="3815374" y="3"/>
            <a:ext cx="2918830" cy="493316"/>
          </a:xfrm>
          <a:prstGeom prst="rect">
            <a:avLst/>
          </a:prstGeom>
        </p:spPr>
        <p:txBody>
          <a:bodyPr vert="horz" lIns="91367" tIns="45683" rIns="91367" bIns="45683" rtlCol="0"/>
          <a:lstStyle>
            <a:lvl1pPr algn="r">
              <a:defRPr sz="1200"/>
            </a:lvl1pPr>
          </a:lstStyle>
          <a:p>
            <a:fld id="{8A61836E-ADFD-8C43-905C-87384FCC6363}" type="datetime1">
              <a:rPr lang="es-ES" smtClean="0"/>
              <a:pPr/>
              <a:t>27/11/2020</a:t>
            </a:fld>
            <a:endParaRPr lang="es-ES"/>
          </a:p>
        </p:txBody>
      </p:sp>
      <p:sp>
        <p:nvSpPr>
          <p:cNvPr id="4" name="Marcador de imagen de diapositiva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367" tIns="45683" rIns="91367" bIns="45683" rtlCol="0" anchor="ctr"/>
          <a:lstStyle/>
          <a:p>
            <a:endParaRPr lang="es-ES"/>
          </a:p>
        </p:txBody>
      </p:sp>
      <p:sp>
        <p:nvSpPr>
          <p:cNvPr id="5" name="Marcador de notas 4"/>
          <p:cNvSpPr>
            <a:spLocks noGrp="1"/>
          </p:cNvSpPr>
          <p:nvPr>
            <p:ph type="body" sz="quarter" idx="3"/>
          </p:nvPr>
        </p:nvSpPr>
        <p:spPr>
          <a:xfrm>
            <a:off x="673577" y="4686499"/>
            <a:ext cx="5388610" cy="4439841"/>
          </a:xfrm>
          <a:prstGeom prst="rect">
            <a:avLst/>
          </a:prstGeom>
        </p:spPr>
        <p:txBody>
          <a:bodyPr vert="horz" lIns="91367" tIns="45683" rIns="91367" bIns="45683"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2" y="9371288"/>
            <a:ext cx="2918830" cy="493316"/>
          </a:xfrm>
          <a:prstGeom prst="rect">
            <a:avLst/>
          </a:prstGeom>
        </p:spPr>
        <p:txBody>
          <a:bodyPr vert="horz" lIns="91367" tIns="45683" rIns="91367" bIns="45683"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15374" y="9371288"/>
            <a:ext cx="2918830" cy="493316"/>
          </a:xfrm>
          <a:prstGeom prst="rect">
            <a:avLst/>
          </a:prstGeom>
        </p:spPr>
        <p:txBody>
          <a:bodyPr vert="horz" lIns="91367" tIns="45683" rIns="91367" bIns="45683" rtlCol="0" anchor="b"/>
          <a:lstStyle>
            <a:lvl1pPr algn="r">
              <a:defRPr sz="1200"/>
            </a:lvl1pPr>
          </a:lstStyle>
          <a:p>
            <a:fld id="{95C85B77-A058-FE42-8AF4-ED7B64999B07}" type="slidenum">
              <a:rPr lang="es-ES" smtClean="0"/>
              <a:pPr/>
              <a:t>‹Nº›</a:t>
            </a:fld>
            <a:endParaRPr lang="es-ES"/>
          </a:p>
        </p:txBody>
      </p:sp>
    </p:spTree>
    <p:extLst>
      <p:ext uri="{BB962C8B-B14F-4D97-AF65-F5344CB8AC3E}">
        <p14:creationId xmlns:p14="http://schemas.microsoft.com/office/powerpoint/2010/main" val="5398390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4000" baseline="-25000" dirty="0"/>
          </a:p>
        </p:txBody>
      </p:sp>
      <p:sp>
        <p:nvSpPr>
          <p:cNvPr id="4" name="Marcador de número de diapositiva 3"/>
          <p:cNvSpPr>
            <a:spLocks noGrp="1"/>
          </p:cNvSpPr>
          <p:nvPr>
            <p:ph type="sldNum" sz="quarter" idx="10"/>
          </p:nvPr>
        </p:nvSpPr>
        <p:spPr/>
        <p:txBody>
          <a:bodyPr/>
          <a:lstStyle/>
          <a:p>
            <a:fld id="{95C85B77-A058-FE42-8AF4-ED7B64999B07}" type="slidenum">
              <a:rPr lang="es-ES" smtClean="0"/>
              <a:pPr/>
              <a:t>1</a:t>
            </a:fld>
            <a:endParaRPr lang="es-ES"/>
          </a:p>
        </p:txBody>
      </p:sp>
    </p:spTree>
    <p:extLst>
      <p:ext uri="{BB962C8B-B14F-4D97-AF65-F5344CB8AC3E}">
        <p14:creationId xmlns:p14="http://schemas.microsoft.com/office/powerpoint/2010/main" val="771104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es-ES_tradnl" dirty="0"/>
          </a:p>
        </p:txBody>
      </p:sp>
      <p:sp>
        <p:nvSpPr>
          <p:cNvPr id="4" name="Marcador de número de diapositiva 3"/>
          <p:cNvSpPr>
            <a:spLocks noGrp="1"/>
          </p:cNvSpPr>
          <p:nvPr>
            <p:ph type="sldNum" sz="quarter" idx="10"/>
          </p:nvPr>
        </p:nvSpPr>
        <p:spPr/>
        <p:txBody>
          <a:bodyPr/>
          <a:lstStyle/>
          <a:p>
            <a:fld id="{95C85B77-A058-FE42-8AF4-ED7B64999B07}" type="slidenum">
              <a:rPr lang="es-ES" smtClean="0"/>
              <a:pPr/>
              <a:t>10</a:t>
            </a:fld>
            <a:endParaRPr lang="es-ES"/>
          </a:p>
        </p:txBody>
      </p:sp>
    </p:spTree>
    <p:extLst>
      <p:ext uri="{BB962C8B-B14F-4D97-AF65-F5344CB8AC3E}">
        <p14:creationId xmlns:p14="http://schemas.microsoft.com/office/powerpoint/2010/main" val="3180382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5C85B77-A058-FE42-8AF4-ED7B64999B07}" type="slidenum">
              <a:rPr lang="es-ES" smtClean="0"/>
              <a:pPr/>
              <a:t>2</a:t>
            </a:fld>
            <a:endParaRPr lang="es-ES"/>
          </a:p>
        </p:txBody>
      </p:sp>
    </p:spTree>
    <p:extLst>
      <p:ext uri="{BB962C8B-B14F-4D97-AF65-F5344CB8AC3E}">
        <p14:creationId xmlns:p14="http://schemas.microsoft.com/office/powerpoint/2010/main" val="102296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5C85B77-A058-FE42-8AF4-ED7B64999B07}" type="slidenum">
              <a:rPr lang="es-ES" smtClean="0"/>
              <a:pPr/>
              <a:t>3</a:t>
            </a:fld>
            <a:endParaRPr lang="es-ES"/>
          </a:p>
        </p:txBody>
      </p:sp>
    </p:spTree>
    <p:extLst>
      <p:ext uri="{BB962C8B-B14F-4D97-AF65-F5344CB8AC3E}">
        <p14:creationId xmlns:p14="http://schemas.microsoft.com/office/powerpoint/2010/main" val="1091020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5C85B77-A058-FE42-8AF4-ED7B64999B07}" type="slidenum">
              <a:rPr lang="es-ES" smtClean="0"/>
              <a:pPr/>
              <a:t>4</a:t>
            </a:fld>
            <a:endParaRPr lang="es-ES"/>
          </a:p>
        </p:txBody>
      </p:sp>
    </p:spTree>
    <p:extLst>
      <p:ext uri="{BB962C8B-B14F-4D97-AF65-F5344CB8AC3E}">
        <p14:creationId xmlns:p14="http://schemas.microsoft.com/office/powerpoint/2010/main" val="165817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5C85B77-A058-FE42-8AF4-ED7B64999B07}" type="slidenum">
              <a:rPr lang="es-ES" smtClean="0"/>
              <a:pPr/>
              <a:t>5</a:t>
            </a:fld>
            <a:endParaRPr lang="es-ES"/>
          </a:p>
        </p:txBody>
      </p:sp>
    </p:spTree>
    <p:extLst>
      <p:ext uri="{BB962C8B-B14F-4D97-AF65-F5344CB8AC3E}">
        <p14:creationId xmlns:p14="http://schemas.microsoft.com/office/powerpoint/2010/main" val="4052574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5C85B77-A058-FE42-8AF4-ED7B64999B07}" type="slidenum">
              <a:rPr lang="es-ES" smtClean="0"/>
              <a:pPr/>
              <a:t>6</a:t>
            </a:fld>
            <a:endParaRPr lang="es-ES"/>
          </a:p>
        </p:txBody>
      </p:sp>
    </p:spTree>
    <p:extLst>
      <p:ext uri="{BB962C8B-B14F-4D97-AF65-F5344CB8AC3E}">
        <p14:creationId xmlns:p14="http://schemas.microsoft.com/office/powerpoint/2010/main" val="2243725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5C85B77-A058-FE42-8AF4-ED7B64999B07}" type="slidenum">
              <a:rPr lang="es-ES" smtClean="0"/>
              <a:pPr/>
              <a:t>7</a:t>
            </a:fld>
            <a:endParaRPr lang="es-ES"/>
          </a:p>
        </p:txBody>
      </p:sp>
    </p:spTree>
    <p:extLst>
      <p:ext uri="{BB962C8B-B14F-4D97-AF65-F5344CB8AC3E}">
        <p14:creationId xmlns:p14="http://schemas.microsoft.com/office/powerpoint/2010/main" val="1330211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5C85B77-A058-FE42-8AF4-ED7B64999B07}" type="slidenum">
              <a:rPr lang="es-ES" smtClean="0"/>
              <a:pPr/>
              <a:t>8</a:t>
            </a:fld>
            <a:endParaRPr lang="es-ES"/>
          </a:p>
        </p:txBody>
      </p:sp>
    </p:spTree>
    <p:extLst>
      <p:ext uri="{BB962C8B-B14F-4D97-AF65-F5344CB8AC3E}">
        <p14:creationId xmlns:p14="http://schemas.microsoft.com/office/powerpoint/2010/main" val="2376197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5C85B77-A058-FE42-8AF4-ED7B64999B07}" type="slidenum">
              <a:rPr lang="es-ES" smtClean="0"/>
              <a:pPr/>
              <a:t>9</a:t>
            </a:fld>
            <a:endParaRPr lang="es-ES"/>
          </a:p>
        </p:txBody>
      </p:sp>
    </p:spTree>
    <p:extLst>
      <p:ext uri="{BB962C8B-B14F-4D97-AF65-F5344CB8AC3E}">
        <p14:creationId xmlns:p14="http://schemas.microsoft.com/office/powerpoint/2010/main" val="2379130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EFB74D3-E6F9-9941-BE03-B6FC5065F931}" type="datetime1">
              <a:rPr lang="en-US" smtClean="0"/>
              <a:pPr/>
              <a:t>11/27/2020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E57BC74-F367-4429-AEDB-054D3B61788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CC1E904-FCD6-4F49-8BEE-00572C7DC684}" type="datetime1">
              <a:rPr lang="en-US" smtClean="0"/>
              <a:pPr/>
              <a:t>11/27/2020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E57BC74-F367-4429-AEDB-054D3B61788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D38213D-3E18-314C-8235-AB001E5C9F85}" type="datetime1">
              <a:rPr lang="en-US" smtClean="0"/>
              <a:pPr/>
              <a:t>11/27/2020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E57BC74-F367-4429-AEDB-054D3B61788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B66F656-4F0C-4A4D-AE78-28C1019BE659}" type="datetime1">
              <a:rPr lang="en-US" smtClean="0"/>
              <a:pPr/>
              <a:t>11/27/2020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E57BC74-F367-4429-AEDB-054D3B61788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505EEE6-9EDD-2D47-8547-EAA24BE8CC8E}" type="datetime1">
              <a:rPr lang="en-US" smtClean="0"/>
              <a:pPr/>
              <a:t>11/27/2020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E57BC74-F367-4429-AEDB-054D3B61788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8A8B966-1B90-964F-90B0-954C3335562B}" type="datetime1">
              <a:rPr lang="en-US" smtClean="0"/>
              <a:pPr/>
              <a:t>11/27/2020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E57BC74-F367-4429-AEDB-054D3B61788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8E5AA30A-F8BC-0844-B922-9B9A17D17C29}" type="datetime1">
              <a:rPr lang="en-US" smtClean="0"/>
              <a:pPr/>
              <a:t>11/27/2020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E57BC74-F367-4429-AEDB-054D3B61788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CDDB84B3-EC45-5146-8421-B3D695976015}" type="datetime1">
              <a:rPr lang="en-US" smtClean="0"/>
              <a:pPr/>
              <a:t>11/27/2020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E57BC74-F367-4429-AEDB-054D3B61788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223822" y="6356350"/>
            <a:ext cx="490526" cy="365125"/>
          </a:xfrm>
        </p:spPr>
        <p:txBody>
          <a:bodyPr/>
          <a:lstStyle/>
          <a:p>
            <a:fld id="{1E57BC74-F367-4429-AEDB-054D3B617888}" type="slidenum">
              <a:rPr lang="es-ES" smtClean="0"/>
              <a:pPr/>
              <a:t>‹Nº›</a:t>
            </a:fld>
            <a:endParaRPr lang="es-ES" dirty="0"/>
          </a:p>
        </p:txBody>
      </p:sp>
      <p:cxnSp>
        <p:nvCxnSpPr>
          <p:cNvPr id="6" name="Conector recto 10"/>
          <p:cNvCxnSpPr>
            <a:cxnSpLocks noChangeAspect="1"/>
          </p:cNvCxnSpPr>
          <p:nvPr/>
        </p:nvCxnSpPr>
        <p:spPr>
          <a:xfrm rot="10800000">
            <a:off x="0" y="6324600"/>
            <a:ext cx="6400800" cy="1588"/>
          </a:xfrm>
          <a:prstGeom prst="line">
            <a:avLst/>
          </a:prstGeom>
          <a:ln w="50800" cap="flat" cmpd="sng" algn="ctr">
            <a:solidFill>
              <a:srgbClr val="E10E49"/>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F25FA02-1B7A-0A4E-B591-68792E4F270B}" type="datetime1">
              <a:rPr lang="en-US" smtClean="0"/>
              <a:pPr/>
              <a:t>11/27/2020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E57BC74-F367-4429-AEDB-054D3B61788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353AAB4-189B-0840-801C-BB7ACB528CA8}" type="datetime1">
              <a:rPr lang="en-US" smtClean="0"/>
              <a:pPr/>
              <a:t>11/27/2020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E57BC74-F367-4429-AEDB-054D3B61788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640ED-C6EB-3344-9646-9C68CF870B89}" type="datetime1">
              <a:rPr lang="en-US" smtClean="0"/>
              <a:pPr/>
              <a:t>11/27/2020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7BC74-F367-4429-AEDB-054D3B61788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goo.gl/maps/saySyoxw8Ht"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https://torregolf.e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s://torregolf.e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ciudad.jpg"/>
          <p:cNvPicPr>
            <a:picLocks noChangeAspect="1"/>
          </p:cNvPicPr>
          <p:nvPr/>
        </p:nvPicPr>
        <p:blipFill>
          <a:blip r:embed="rId3"/>
          <a:srcRect r="12452"/>
          <a:stretch>
            <a:fillRect/>
          </a:stretch>
        </p:blipFill>
        <p:spPr>
          <a:xfrm>
            <a:off x="0" y="332656"/>
            <a:ext cx="9195785" cy="6858000"/>
          </a:xfrm>
          <a:prstGeom prst="rect">
            <a:avLst/>
          </a:prstGeom>
        </p:spPr>
      </p:pic>
      <p:cxnSp>
        <p:nvCxnSpPr>
          <p:cNvPr id="12" name="Conector recto 11"/>
          <p:cNvCxnSpPr>
            <a:cxnSpLocks noChangeAspect="1"/>
          </p:cNvCxnSpPr>
          <p:nvPr/>
        </p:nvCxnSpPr>
        <p:spPr>
          <a:xfrm rot="10800000">
            <a:off x="-76198" y="6221567"/>
            <a:ext cx="5410199" cy="1588"/>
          </a:xfrm>
          <a:prstGeom prst="line">
            <a:avLst/>
          </a:prstGeom>
          <a:ln w="101600" cap="flat" cmpd="sng" algn="ctr">
            <a:solidFill>
              <a:srgbClr val="E10E49"/>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Rectángulo 13"/>
          <p:cNvSpPr/>
          <p:nvPr/>
        </p:nvSpPr>
        <p:spPr>
          <a:xfrm>
            <a:off x="1835696" y="1582340"/>
            <a:ext cx="6546304" cy="4539704"/>
          </a:xfrm>
          <a:prstGeom prst="rect">
            <a:avLst/>
          </a:prstGeom>
        </p:spPr>
        <p:txBody>
          <a:bodyPr wrap="square">
            <a:spAutoFit/>
          </a:bodyPr>
          <a:lstStyle/>
          <a:p>
            <a:pPr algn="r"/>
            <a:r>
              <a:rPr lang="es-ES" sz="2400" b="1" dirty="0">
                <a:latin typeface="Book Antiqua"/>
                <a:cs typeface="Book Antiqua"/>
              </a:rPr>
              <a:t>QUASAR </a:t>
            </a:r>
          </a:p>
          <a:p>
            <a:pPr algn="r"/>
            <a:r>
              <a:rPr lang="es-ES" sz="2500" b="1" dirty="0">
                <a:latin typeface="Book Antiqua"/>
                <a:cs typeface="Book Antiqua"/>
              </a:rPr>
              <a:t> DEP. TERCIARIO </a:t>
            </a:r>
          </a:p>
          <a:p>
            <a:pPr algn="r"/>
            <a:r>
              <a:rPr lang="es-ES" sz="2000" b="1" dirty="0">
                <a:latin typeface="Book Antiqua"/>
                <a:cs typeface="Book Antiqua"/>
              </a:rPr>
              <a:t> </a:t>
            </a:r>
          </a:p>
          <a:p>
            <a:pPr algn="r"/>
            <a:endParaRPr lang="es-ES" sz="2000" b="1" dirty="0">
              <a:latin typeface="Book Antiqua"/>
              <a:cs typeface="Book Antiqua"/>
            </a:endParaRPr>
          </a:p>
          <a:p>
            <a:pPr algn="r"/>
            <a:r>
              <a:rPr lang="es-ES" sz="2000" b="1" dirty="0">
                <a:latin typeface="Book Antiqua"/>
                <a:cs typeface="Book Antiqua"/>
              </a:rPr>
              <a:t>PARKING SAN JUAN (ALICANTE) </a:t>
            </a:r>
          </a:p>
          <a:p>
            <a:pPr algn="r"/>
            <a:endParaRPr lang="es-ES" sz="2000" b="1" dirty="0">
              <a:latin typeface="Book Antiqua"/>
              <a:cs typeface="Book Antiqua"/>
            </a:endParaRPr>
          </a:p>
          <a:p>
            <a:pPr algn="r"/>
            <a:endParaRPr lang="es-ES" sz="2000" b="1" dirty="0">
              <a:latin typeface="Book Antiqua"/>
              <a:cs typeface="Book Antiqua"/>
            </a:endParaRPr>
          </a:p>
          <a:p>
            <a:pPr algn="r"/>
            <a:endParaRPr lang="es-ES" sz="2000" b="1" dirty="0">
              <a:latin typeface="Book Antiqua"/>
              <a:cs typeface="Book Antiqua"/>
            </a:endParaRPr>
          </a:p>
          <a:p>
            <a:pPr algn="r"/>
            <a:endParaRPr lang="es-ES" sz="2000" b="1" dirty="0">
              <a:latin typeface="Book Antiqua"/>
              <a:cs typeface="Book Antiqua"/>
            </a:endParaRPr>
          </a:p>
          <a:p>
            <a:pPr algn="r"/>
            <a:endParaRPr lang="es-ES" sz="2000" b="1" dirty="0">
              <a:latin typeface="Book Antiqua"/>
              <a:cs typeface="Book Antiqua"/>
            </a:endParaRPr>
          </a:p>
          <a:p>
            <a:pPr algn="r"/>
            <a:r>
              <a:rPr lang="es-ES" sz="2000" b="1" dirty="0">
                <a:solidFill>
                  <a:srgbClr val="FF0000"/>
                </a:solidFill>
                <a:latin typeface="Book Antiqua"/>
                <a:cs typeface="Book Antiqua"/>
              </a:rPr>
              <a:t>PARKING </a:t>
            </a:r>
            <a:r>
              <a:rPr lang="es-ES" sz="2000" b="1" dirty="0" err="1">
                <a:solidFill>
                  <a:srgbClr val="FF0000"/>
                </a:solidFill>
                <a:latin typeface="Book Antiqua"/>
                <a:cs typeface="Book Antiqua"/>
              </a:rPr>
              <a:t>Avd</a:t>
            </a:r>
            <a:r>
              <a:rPr lang="es-ES" sz="2000" b="1" dirty="0">
                <a:solidFill>
                  <a:srgbClr val="FF0000"/>
                </a:solidFill>
                <a:latin typeface="Book Antiqua"/>
                <a:cs typeface="Book Antiqua"/>
              </a:rPr>
              <a:t> Ansaldo 10, San Juan (Alicante) </a:t>
            </a:r>
          </a:p>
          <a:p>
            <a:pPr algn="r"/>
            <a:r>
              <a:rPr lang="es-ES" sz="2000" b="1" dirty="0">
                <a:latin typeface="Book Antiqua"/>
                <a:cs typeface="Book Antiqua"/>
              </a:rPr>
              <a:t> ID32657  52971062 LA-000-000-140-815</a:t>
            </a:r>
          </a:p>
          <a:p>
            <a:pPr algn="r"/>
            <a:r>
              <a:rPr lang="es-ES" sz="1000" b="1" dirty="0">
                <a:solidFill>
                  <a:srgbClr val="FF0000"/>
                </a:solidFill>
                <a:latin typeface="Book Antiqua"/>
                <a:cs typeface="Book Antiqua"/>
              </a:rPr>
              <a:t>* Aliseda no se hace responsable de posibles errores</a:t>
            </a:r>
          </a:p>
          <a:p>
            <a:pPr algn="r"/>
            <a:r>
              <a:rPr lang="es-ES" sz="2000" b="1" dirty="0">
                <a:latin typeface="Book Antiqua"/>
                <a:cs typeface="Book Antiqua"/>
              </a:rPr>
              <a:t> </a:t>
            </a:r>
            <a:endParaRPr lang="es-ES" sz="2000" b="1" dirty="0">
              <a:solidFill>
                <a:srgbClr val="FF0000"/>
              </a:solidFill>
              <a:latin typeface="Book Antiqua"/>
              <a:cs typeface="Book Antiqua"/>
            </a:endParaRPr>
          </a:p>
        </p:txBody>
      </p:sp>
      <p:pic>
        <p:nvPicPr>
          <p:cNvPr id="2" name="Imagen 1"/>
          <p:cNvPicPr>
            <a:picLocks noChangeAspect="1"/>
          </p:cNvPicPr>
          <p:nvPr/>
        </p:nvPicPr>
        <p:blipFill>
          <a:blip r:embed="rId4"/>
          <a:stretch>
            <a:fillRect/>
          </a:stretch>
        </p:blipFill>
        <p:spPr>
          <a:xfrm>
            <a:off x="755577" y="1873208"/>
            <a:ext cx="2952328" cy="24803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10E49"/>
        </a:solidFill>
        <a:effectLst/>
      </p:bgPr>
    </p:bg>
    <p:spTree>
      <p:nvGrpSpPr>
        <p:cNvPr id="1" name=""/>
        <p:cNvGrpSpPr/>
        <p:nvPr/>
      </p:nvGrpSpPr>
      <p:grpSpPr>
        <a:xfrm>
          <a:off x="0" y="0"/>
          <a:ext cx="0" cy="0"/>
          <a:chOff x="0" y="0"/>
          <a:chExt cx="0" cy="0"/>
        </a:xfrm>
      </p:grpSpPr>
      <p:sp>
        <p:nvSpPr>
          <p:cNvPr id="2" name="TextBox 1"/>
          <p:cNvSpPr txBox="1"/>
          <p:nvPr/>
        </p:nvSpPr>
        <p:spPr>
          <a:xfrm>
            <a:off x="3203848" y="5589240"/>
            <a:ext cx="2700996" cy="584775"/>
          </a:xfrm>
          <a:prstGeom prst="rect">
            <a:avLst/>
          </a:prstGeom>
          <a:noFill/>
        </p:spPr>
        <p:txBody>
          <a:bodyPr wrap="none" rtlCol="0">
            <a:spAutoFit/>
          </a:bodyPr>
          <a:lstStyle/>
          <a:p>
            <a:r>
              <a:rPr lang="es-ES" sz="3200" dirty="0">
                <a:solidFill>
                  <a:schemeClr val="bg1"/>
                </a:solidFill>
              </a:rPr>
              <a:t>CRE TERCIARIO</a:t>
            </a:r>
            <a:endParaRPr lang="en-GB" sz="3200" dirty="0">
              <a:solidFill>
                <a:schemeClr val="bg1"/>
              </a:solidFill>
            </a:endParaRPr>
          </a:p>
        </p:txBody>
      </p:sp>
    </p:spTree>
    <p:extLst>
      <p:ext uri="{BB962C8B-B14F-4D97-AF65-F5344CB8AC3E}">
        <p14:creationId xmlns:p14="http://schemas.microsoft.com/office/powerpoint/2010/main" val="235905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a:xfrm>
            <a:off x="390004" y="1196753"/>
            <a:ext cx="7772400" cy="1296143"/>
          </a:xfrm>
        </p:spPr>
        <p:txBody>
          <a:bodyPr>
            <a:normAutofit fontScale="90000"/>
          </a:bodyPr>
          <a:lstStyle/>
          <a:p>
            <a:pPr algn="l"/>
            <a:br>
              <a:rPr lang="es-ES" sz="1200" dirty="0"/>
            </a:br>
            <a:br>
              <a:rPr lang="es-ES" sz="1200" dirty="0"/>
            </a:br>
            <a:br>
              <a:rPr lang="es-ES" sz="1200" dirty="0"/>
            </a:br>
            <a:br>
              <a:rPr lang="es-ES" sz="1200" dirty="0"/>
            </a:br>
            <a:br>
              <a:rPr lang="es-ES" sz="1200" dirty="0"/>
            </a:br>
            <a:br>
              <a:rPr lang="es-ES" sz="1200" dirty="0"/>
            </a:br>
            <a:br>
              <a:rPr lang="es-ES" sz="1200" dirty="0"/>
            </a:br>
            <a:br>
              <a:rPr lang="es-ES" sz="1200" dirty="0"/>
            </a:br>
            <a:br>
              <a:rPr lang="es-ES" sz="1200" dirty="0"/>
            </a:br>
            <a:br>
              <a:rPr lang="es-ES" sz="1200" dirty="0"/>
            </a:br>
            <a:br>
              <a:rPr lang="es-ES" sz="1200" dirty="0"/>
            </a:br>
            <a:br>
              <a:rPr lang="es-ES" sz="1200" dirty="0"/>
            </a:br>
            <a:br>
              <a:rPr lang="es-ES" sz="1200" dirty="0"/>
            </a:br>
            <a:br>
              <a:rPr lang="es-ES" sz="1200" dirty="0"/>
            </a:br>
            <a:br>
              <a:rPr lang="es-ES" sz="1200" dirty="0"/>
            </a:br>
            <a:br>
              <a:rPr lang="es-ES" sz="1200" dirty="0"/>
            </a:br>
            <a:r>
              <a:rPr lang="es-ES" sz="1600" dirty="0"/>
              <a:t>Se trata de una promoción de locales comerciales en edificio aislado, formado por un total de 21 locales y 1 planta de garaje en la escalera 1, y una vivienda con espacio para otros usos y urbanización interior en la escalera 2 en la dirección Avd. Ansaldo 10 de Alicante (Alicante). </a:t>
            </a:r>
            <a:br>
              <a:rPr lang="es-ES" sz="1600" dirty="0"/>
            </a:br>
            <a:br>
              <a:rPr lang="es-ES" sz="1600" dirty="0"/>
            </a:br>
            <a:r>
              <a:rPr lang="es-ES" sz="1600" dirty="0"/>
              <a:t>AÑO CONSTRUCCION: 2005</a:t>
            </a:r>
            <a:br>
              <a:rPr lang="es-ES" sz="1600" dirty="0"/>
            </a:br>
            <a:br>
              <a:rPr lang="es-ES" sz="1600" dirty="0"/>
            </a:br>
            <a:r>
              <a:rPr lang="es-ES" sz="1600" dirty="0"/>
              <a:t>El garaje de la promoción tiene su acceso por la Avd. Ansaldo. El garaje se distribuye en una planta bajo rasante. </a:t>
            </a:r>
            <a:r>
              <a:rPr lang="es-ES" sz="1600" b="1" dirty="0">
                <a:solidFill>
                  <a:srgbClr val="FF0000"/>
                </a:solidFill>
              </a:rPr>
              <a:t>ALISEDA es propietario de toda la planta de garaje</a:t>
            </a:r>
            <a:r>
              <a:rPr lang="es-ES" sz="1600" dirty="0"/>
              <a:t>, lo que hace un 5,00% de la promoción, según datos de catastro. </a:t>
            </a:r>
            <a:br>
              <a:rPr lang="es-ES" sz="1600" dirty="0"/>
            </a:br>
            <a:br>
              <a:rPr lang="es-ES" sz="1600" dirty="0"/>
            </a:br>
            <a:br>
              <a:rPr lang="es-ES" sz="1600" dirty="0"/>
            </a:br>
            <a:r>
              <a:rPr lang="es-ES" sz="1600" dirty="0"/>
              <a:t>La Comunidad de Propietarios está constituida, ALISEDA le corresponde un porcentaje de participación del 9,92% en la Comunidad. Este coeficiente corresponde a los ratificados por mayoría por la Comunidad de Propietarios, aunque no coincide con el 5,00% que se indica en Catastro. Se estableció un porcentaje mayor ya que las instalaciones del garaje se encuentran unidas a las comunitarias y así compensar los gastos producidos por este factor. </a:t>
            </a:r>
            <a:br>
              <a:rPr lang="es-ES" sz="1600" dirty="0"/>
            </a:br>
            <a:br>
              <a:rPr lang="es-ES" sz="1600" dirty="0"/>
            </a:br>
            <a:r>
              <a:rPr lang="es-ES" sz="1600" b="1" i="1" dirty="0"/>
              <a:t>El garaje está distribuido en 91 parcelas de aparcamiento, 29 trasteros, 1 cabina de control, cuadro de escalera y ascensor donde se ubican 2 baños y 4 cuartos de instalaciones. Según la información contenida en la nota simple registral son 98 parcelas de aparcamiento y cuarto para utensilios de limpieza, tres cuartos de instalaciones y una cabina de control</a:t>
            </a:r>
            <a:r>
              <a:rPr lang="es-ES" sz="1600" dirty="0"/>
              <a:t>. </a:t>
            </a:r>
          </a:p>
        </p:txBody>
      </p:sp>
      <p:sp>
        <p:nvSpPr>
          <p:cNvPr id="12" name="Marcador de número de diapositiva 11"/>
          <p:cNvSpPr>
            <a:spLocks noGrp="1"/>
          </p:cNvSpPr>
          <p:nvPr>
            <p:ph type="sldNum" sz="quarter" idx="12"/>
          </p:nvPr>
        </p:nvSpPr>
        <p:spPr/>
        <p:txBody>
          <a:bodyPr/>
          <a:lstStyle/>
          <a:p>
            <a:fld id="{1E57BC74-F367-4429-AEDB-054D3B617888}" type="slidenum">
              <a:rPr lang="en-GB" smtClean="0"/>
              <a:pPr/>
              <a:t>2</a:t>
            </a:fld>
            <a:endParaRPr lang="en-GB" dirty="0"/>
          </a:p>
        </p:txBody>
      </p:sp>
      <p:sp>
        <p:nvSpPr>
          <p:cNvPr id="18" name="CuadroTexto 17"/>
          <p:cNvSpPr txBox="1"/>
          <p:nvPr/>
        </p:nvSpPr>
        <p:spPr>
          <a:xfrm>
            <a:off x="540763" y="92239"/>
            <a:ext cx="7770440" cy="648072"/>
          </a:xfrm>
          <a:prstGeom prst="rect">
            <a:avLst/>
          </a:prstGeom>
          <a:solidFill>
            <a:srgbClr val="E10E49"/>
          </a:solidFill>
        </p:spPr>
        <p:txBody>
          <a:bodyPr wrap="square" lIns="180000" tIns="0" rIns="0" bIns="0" rtlCol="0" anchor="ctr">
            <a:noAutofit/>
          </a:bodyPr>
          <a:lstStyle/>
          <a:p>
            <a:r>
              <a:rPr lang="es-ES" sz="1100" b="1" dirty="0">
                <a:solidFill>
                  <a:schemeClr val="bg1"/>
                </a:solidFill>
                <a:latin typeface="Book Antiqua"/>
                <a:cs typeface="Book Antiqua"/>
              </a:rPr>
              <a:t> DEP. TERCIARIO  </a:t>
            </a:r>
          </a:p>
          <a:p>
            <a:r>
              <a:rPr lang="en-GB" sz="2000" b="1" dirty="0">
                <a:solidFill>
                  <a:schemeClr val="bg1"/>
                </a:solidFill>
                <a:latin typeface="Book Antiqua"/>
                <a:cs typeface="Book Antiqua"/>
              </a:rPr>
              <a:t>1. </a:t>
            </a:r>
            <a:r>
              <a:rPr lang="en-GB" sz="2000" b="1" dirty="0" err="1">
                <a:solidFill>
                  <a:schemeClr val="bg1"/>
                </a:solidFill>
                <a:latin typeface="Book Antiqua"/>
                <a:cs typeface="Book Antiqua"/>
              </a:rPr>
              <a:t>Descipcion</a:t>
            </a:r>
            <a:r>
              <a:rPr lang="en-GB" sz="2000" b="1" dirty="0">
                <a:solidFill>
                  <a:schemeClr val="bg1"/>
                </a:solidFill>
                <a:latin typeface="Book Antiqua"/>
                <a:cs typeface="Book Antiqua"/>
              </a:rPr>
              <a:t> CC TORRE GOLF</a:t>
            </a:r>
          </a:p>
        </p:txBody>
      </p:sp>
    </p:spTree>
    <p:extLst>
      <p:ext uri="{BB962C8B-B14F-4D97-AF65-F5344CB8AC3E}">
        <p14:creationId xmlns:p14="http://schemas.microsoft.com/office/powerpoint/2010/main" val="86022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540763" y="92239"/>
            <a:ext cx="7770440" cy="648072"/>
          </a:xfrm>
          <a:prstGeom prst="rect">
            <a:avLst/>
          </a:prstGeom>
          <a:solidFill>
            <a:srgbClr val="E10E49"/>
          </a:solidFill>
        </p:spPr>
        <p:txBody>
          <a:bodyPr wrap="square" lIns="180000" tIns="0" rIns="0" bIns="0" rtlCol="0" anchor="ctr">
            <a:noAutofit/>
          </a:bodyPr>
          <a:lstStyle/>
          <a:p>
            <a:r>
              <a:rPr lang="es-ES" sz="1100" b="1" dirty="0">
                <a:solidFill>
                  <a:schemeClr val="bg1"/>
                </a:solidFill>
                <a:latin typeface="Book Antiqua"/>
                <a:cs typeface="Book Antiqua"/>
              </a:rPr>
              <a:t>DEP. TERCIARIO  </a:t>
            </a:r>
          </a:p>
          <a:p>
            <a:r>
              <a:rPr lang="en-GB" sz="2000" b="1" dirty="0">
                <a:solidFill>
                  <a:schemeClr val="bg1"/>
                </a:solidFill>
                <a:latin typeface="Book Antiqua"/>
                <a:cs typeface="Book Antiqua"/>
              </a:rPr>
              <a:t>3. Location</a:t>
            </a:r>
          </a:p>
        </p:txBody>
      </p:sp>
      <p:sp>
        <p:nvSpPr>
          <p:cNvPr id="12" name="Marcador de número de diapositiva 11"/>
          <p:cNvSpPr>
            <a:spLocks noGrp="1"/>
          </p:cNvSpPr>
          <p:nvPr>
            <p:ph type="sldNum" sz="quarter" idx="12"/>
          </p:nvPr>
        </p:nvSpPr>
        <p:spPr>
          <a:xfrm>
            <a:off x="241232" y="6357955"/>
            <a:ext cx="490526" cy="365125"/>
          </a:xfrm>
        </p:spPr>
        <p:txBody>
          <a:bodyPr/>
          <a:lstStyle/>
          <a:p>
            <a:fld id="{1E57BC74-F367-4429-AEDB-054D3B617888}" type="slidenum">
              <a:rPr lang="en-GB" smtClean="0"/>
              <a:pPr/>
              <a:t>3</a:t>
            </a:fld>
            <a:endParaRPr lang="en-GB" dirty="0"/>
          </a:p>
        </p:txBody>
      </p:sp>
      <p:sp>
        <p:nvSpPr>
          <p:cNvPr id="11" name="CuadroTexto 10"/>
          <p:cNvSpPr txBox="1"/>
          <p:nvPr/>
        </p:nvSpPr>
        <p:spPr>
          <a:xfrm>
            <a:off x="540763" y="1233739"/>
            <a:ext cx="2373793" cy="338554"/>
          </a:xfrm>
          <a:prstGeom prst="rect">
            <a:avLst/>
          </a:prstGeom>
          <a:noFill/>
        </p:spPr>
        <p:txBody>
          <a:bodyPr wrap="square" rtlCol="0">
            <a:spAutoFit/>
          </a:bodyPr>
          <a:lstStyle/>
          <a:p>
            <a:r>
              <a:rPr lang="es-ES" sz="1600" b="1" dirty="0" err="1">
                <a:solidFill>
                  <a:srgbClr val="FF0000"/>
                </a:solidFill>
              </a:rPr>
              <a:t>Location</a:t>
            </a:r>
            <a:endParaRPr lang="es-ES" sz="1600" b="1" dirty="0">
              <a:solidFill>
                <a:srgbClr val="FF0000"/>
              </a:solidFill>
            </a:endParaRPr>
          </a:p>
        </p:txBody>
      </p:sp>
      <p:sp>
        <p:nvSpPr>
          <p:cNvPr id="2" name="CuadroTexto 1"/>
          <p:cNvSpPr txBox="1"/>
          <p:nvPr/>
        </p:nvSpPr>
        <p:spPr>
          <a:xfrm flipH="1">
            <a:off x="1259632" y="3095249"/>
            <a:ext cx="2520280" cy="646331"/>
          </a:xfrm>
          <a:prstGeom prst="rect">
            <a:avLst/>
          </a:prstGeom>
          <a:noFill/>
        </p:spPr>
        <p:txBody>
          <a:bodyPr wrap="square" rtlCol="0">
            <a:spAutoFit/>
          </a:bodyPr>
          <a:lstStyle/>
          <a:p>
            <a:r>
              <a:rPr lang="es-ES" dirty="0"/>
              <a:t>Ubicación de la zona dentro de la ciudad  </a:t>
            </a:r>
          </a:p>
        </p:txBody>
      </p:sp>
      <p:sp>
        <p:nvSpPr>
          <p:cNvPr id="13" name="CuadroTexto 12"/>
          <p:cNvSpPr txBox="1"/>
          <p:nvPr/>
        </p:nvSpPr>
        <p:spPr>
          <a:xfrm flipH="1">
            <a:off x="5790923" y="3172326"/>
            <a:ext cx="2520280" cy="646331"/>
          </a:xfrm>
          <a:prstGeom prst="rect">
            <a:avLst/>
          </a:prstGeom>
          <a:noFill/>
        </p:spPr>
        <p:txBody>
          <a:bodyPr wrap="square" rtlCol="0">
            <a:spAutoFit/>
          </a:bodyPr>
          <a:lstStyle/>
          <a:p>
            <a:r>
              <a:rPr lang="es-ES" dirty="0"/>
              <a:t>Ubicación del inmueble dentro de la zona</a:t>
            </a:r>
          </a:p>
        </p:txBody>
      </p:sp>
      <p:sp>
        <p:nvSpPr>
          <p:cNvPr id="3" name="Rectángulo 2"/>
          <p:cNvSpPr/>
          <p:nvPr/>
        </p:nvSpPr>
        <p:spPr>
          <a:xfrm>
            <a:off x="2914556" y="1303032"/>
            <a:ext cx="2675220" cy="523220"/>
          </a:xfrm>
          <a:prstGeom prst="rect">
            <a:avLst/>
          </a:prstGeom>
        </p:spPr>
        <p:txBody>
          <a:bodyPr wrap="none">
            <a:spAutoFit/>
          </a:bodyPr>
          <a:lstStyle/>
          <a:p>
            <a:r>
              <a:rPr lang="es-ES" sz="1400" dirty="0">
                <a:solidFill>
                  <a:srgbClr val="000000"/>
                </a:solidFill>
                <a:latin typeface="Calibri" panose="020F0502020204030204" pitchFamily="34" charset="0"/>
                <a:hlinkClick r:id="rId3"/>
              </a:rPr>
              <a:t>https://goo.gl/maps/saySyoxw8Ht</a:t>
            </a:r>
            <a:endParaRPr lang="es-ES" sz="1400" dirty="0">
              <a:solidFill>
                <a:srgbClr val="000000"/>
              </a:solidFill>
              <a:latin typeface="Calibri" panose="020F0502020204030204" pitchFamily="34" charset="0"/>
            </a:endParaRPr>
          </a:p>
          <a:p>
            <a:endParaRPr lang="es-ES" sz="1400" dirty="0">
              <a:solidFill>
                <a:srgbClr val="000000"/>
              </a:solidFill>
              <a:latin typeface="Calibri" panose="020F0502020204030204" pitchFamily="34" charset="0"/>
            </a:endParaRPr>
          </a:p>
        </p:txBody>
      </p:sp>
      <p:pic>
        <p:nvPicPr>
          <p:cNvPr id="4" name="Imagen 3"/>
          <p:cNvPicPr>
            <a:picLocks noChangeAspect="1"/>
          </p:cNvPicPr>
          <p:nvPr/>
        </p:nvPicPr>
        <p:blipFill>
          <a:blip r:embed="rId4"/>
          <a:stretch>
            <a:fillRect/>
          </a:stretch>
        </p:blipFill>
        <p:spPr>
          <a:xfrm>
            <a:off x="486495" y="1837068"/>
            <a:ext cx="4013721" cy="2968199"/>
          </a:xfrm>
          <a:prstGeom prst="rect">
            <a:avLst/>
          </a:prstGeom>
        </p:spPr>
      </p:pic>
      <p:pic>
        <p:nvPicPr>
          <p:cNvPr id="6" name="Imagen 5"/>
          <p:cNvPicPr>
            <a:picLocks noChangeAspect="1"/>
          </p:cNvPicPr>
          <p:nvPr/>
        </p:nvPicPr>
        <p:blipFill>
          <a:blip r:embed="rId5"/>
          <a:stretch>
            <a:fillRect/>
          </a:stretch>
        </p:blipFill>
        <p:spPr>
          <a:xfrm>
            <a:off x="4618917" y="1860838"/>
            <a:ext cx="3692286" cy="2944429"/>
          </a:xfrm>
          <a:prstGeom prst="rect">
            <a:avLst/>
          </a:prstGeom>
        </p:spPr>
      </p:pic>
    </p:spTree>
    <p:extLst>
      <p:ext uri="{BB962C8B-B14F-4D97-AF65-F5344CB8AC3E}">
        <p14:creationId xmlns:p14="http://schemas.microsoft.com/office/powerpoint/2010/main" val="1975979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540763" y="92239"/>
            <a:ext cx="7770440" cy="648072"/>
          </a:xfrm>
          <a:prstGeom prst="rect">
            <a:avLst/>
          </a:prstGeom>
          <a:solidFill>
            <a:srgbClr val="E10E49"/>
          </a:solidFill>
        </p:spPr>
        <p:txBody>
          <a:bodyPr wrap="square" lIns="180000" tIns="0" rIns="0" bIns="0" rtlCol="0" anchor="ctr">
            <a:noAutofit/>
          </a:bodyPr>
          <a:lstStyle/>
          <a:p>
            <a:r>
              <a:rPr lang="es-ES" sz="1100" b="1" dirty="0">
                <a:solidFill>
                  <a:schemeClr val="bg1"/>
                </a:solidFill>
                <a:latin typeface="Book Antiqua"/>
                <a:cs typeface="Book Antiqua"/>
              </a:rPr>
              <a:t> DEP. TERCIARIO  </a:t>
            </a:r>
          </a:p>
          <a:p>
            <a:r>
              <a:rPr lang="en-GB" sz="2000" b="1" dirty="0">
                <a:solidFill>
                  <a:schemeClr val="bg1"/>
                </a:solidFill>
                <a:latin typeface="Book Antiqua"/>
                <a:cs typeface="Book Antiqua"/>
              </a:rPr>
              <a:t>4. Plane and </a:t>
            </a:r>
            <a:r>
              <a:rPr lang="en-GB" sz="2000" b="1" dirty="0" err="1">
                <a:solidFill>
                  <a:schemeClr val="bg1"/>
                </a:solidFill>
                <a:latin typeface="Book Antiqua"/>
                <a:cs typeface="Book Antiqua"/>
              </a:rPr>
              <a:t>registral</a:t>
            </a:r>
            <a:r>
              <a:rPr lang="en-GB" sz="2000" b="1" dirty="0">
                <a:solidFill>
                  <a:schemeClr val="bg1"/>
                </a:solidFill>
                <a:latin typeface="Book Antiqua"/>
                <a:cs typeface="Book Antiqua"/>
              </a:rPr>
              <a:t> dates</a:t>
            </a:r>
          </a:p>
        </p:txBody>
      </p:sp>
      <p:sp>
        <p:nvSpPr>
          <p:cNvPr id="12" name="Marcador de número de diapositiva 11"/>
          <p:cNvSpPr>
            <a:spLocks noGrp="1"/>
          </p:cNvSpPr>
          <p:nvPr>
            <p:ph type="sldNum" sz="quarter" idx="12"/>
          </p:nvPr>
        </p:nvSpPr>
        <p:spPr>
          <a:xfrm>
            <a:off x="241232" y="6357955"/>
            <a:ext cx="490526" cy="365125"/>
          </a:xfrm>
        </p:spPr>
        <p:txBody>
          <a:bodyPr/>
          <a:lstStyle/>
          <a:p>
            <a:fld id="{1E57BC74-F367-4429-AEDB-054D3B617888}" type="slidenum">
              <a:rPr lang="en-GB" smtClean="0"/>
              <a:pPr/>
              <a:t>4</a:t>
            </a:fld>
            <a:endParaRPr lang="en-GB" dirty="0"/>
          </a:p>
        </p:txBody>
      </p:sp>
      <p:pic>
        <p:nvPicPr>
          <p:cNvPr id="10" name="Imagen 9"/>
          <p:cNvPicPr>
            <a:picLocks noChangeAspect="1"/>
          </p:cNvPicPr>
          <p:nvPr/>
        </p:nvPicPr>
        <p:blipFill>
          <a:blip r:embed="rId3"/>
          <a:stretch>
            <a:fillRect/>
          </a:stretch>
        </p:blipFill>
        <p:spPr>
          <a:xfrm>
            <a:off x="-58397" y="1700808"/>
            <a:ext cx="3906238" cy="3079637"/>
          </a:xfrm>
          <a:prstGeom prst="rect">
            <a:avLst/>
          </a:prstGeom>
        </p:spPr>
      </p:pic>
      <p:pic>
        <p:nvPicPr>
          <p:cNvPr id="13" name="Imagen 12"/>
          <p:cNvPicPr>
            <a:picLocks noChangeAspect="1"/>
          </p:cNvPicPr>
          <p:nvPr/>
        </p:nvPicPr>
        <p:blipFill>
          <a:blip r:embed="rId4"/>
          <a:stretch>
            <a:fillRect/>
          </a:stretch>
        </p:blipFill>
        <p:spPr>
          <a:xfrm>
            <a:off x="3707904" y="1484785"/>
            <a:ext cx="4742841" cy="3456384"/>
          </a:xfrm>
          <a:prstGeom prst="rect">
            <a:avLst/>
          </a:prstGeom>
        </p:spPr>
      </p:pic>
    </p:spTree>
    <p:extLst>
      <p:ext uri="{BB962C8B-B14F-4D97-AF65-F5344CB8AC3E}">
        <p14:creationId xmlns:p14="http://schemas.microsoft.com/office/powerpoint/2010/main" val="4287415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540763" y="92239"/>
            <a:ext cx="7770440" cy="648072"/>
          </a:xfrm>
          <a:prstGeom prst="rect">
            <a:avLst/>
          </a:prstGeom>
          <a:solidFill>
            <a:srgbClr val="E10E49"/>
          </a:solidFill>
        </p:spPr>
        <p:txBody>
          <a:bodyPr wrap="square" lIns="180000" tIns="0" rIns="0" bIns="0" rtlCol="0" anchor="ctr">
            <a:noAutofit/>
          </a:bodyPr>
          <a:lstStyle/>
          <a:p>
            <a:r>
              <a:rPr lang="es-ES" sz="1100" b="1" dirty="0">
                <a:solidFill>
                  <a:schemeClr val="bg1"/>
                </a:solidFill>
                <a:latin typeface="Book Antiqua"/>
                <a:cs typeface="Book Antiqua"/>
              </a:rPr>
              <a:t>DEP. TERCIARIO  </a:t>
            </a:r>
          </a:p>
          <a:p>
            <a:r>
              <a:rPr lang="en-GB" sz="2000" b="1" dirty="0">
                <a:solidFill>
                  <a:schemeClr val="bg1"/>
                </a:solidFill>
                <a:latin typeface="Book Antiqua"/>
                <a:cs typeface="Book Antiqua"/>
              </a:rPr>
              <a:t>5. Photos</a:t>
            </a:r>
          </a:p>
        </p:txBody>
      </p:sp>
      <p:sp>
        <p:nvSpPr>
          <p:cNvPr id="12" name="Marcador de número de diapositiva 11"/>
          <p:cNvSpPr>
            <a:spLocks noGrp="1"/>
          </p:cNvSpPr>
          <p:nvPr>
            <p:ph type="sldNum" sz="quarter" idx="12"/>
          </p:nvPr>
        </p:nvSpPr>
        <p:spPr>
          <a:xfrm>
            <a:off x="241232" y="6357955"/>
            <a:ext cx="490526" cy="365125"/>
          </a:xfrm>
        </p:spPr>
        <p:txBody>
          <a:bodyPr/>
          <a:lstStyle/>
          <a:p>
            <a:fld id="{1E57BC74-F367-4429-AEDB-054D3B617888}" type="slidenum">
              <a:rPr lang="en-GB" smtClean="0"/>
              <a:pPr/>
              <a:t>5</a:t>
            </a:fld>
            <a:endParaRPr lang="en-GB" dirty="0"/>
          </a:p>
        </p:txBody>
      </p:sp>
      <p:sp>
        <p:nvSpPr>
          <p:cNvPr id="11" name="CuadroTexto 10"/>
          <p:cNvSpPr txBox="1"/>
          <p:nvPr/>
        </p:nvSpPr>
        <p:spPr>
          <a:xfrm>
            <a:off x="486495" y="786190"/>
            <a:ext cx="2373793" cy="338554"/>
          </a:xfrm>
          <a:prstGeom prst="rect">
            <a:avLst/>
          </a:prstGeom>
          <a:noFill/>
        </p:spPr>
        <p:txBody>
          <a:bodyPr wrap="square" rtlCol="0">
            <a:spAutoFit/>
          </a:bodyPr>
          <a:lstStyle/>
          <a:p>
            <a:r>
              <a:rPr lang="es-ES" sz="1600" b="1" dirty="0">
                <a:solidFill>
                  <a:srgbClr val="FF0000"/>
                </a:solidFill>
              </a:rPr>
              <a:t>Exterior </a:t>
            </a:r>
            <a:r>
              <a:rPr lang="es-ES" sz="1600" b="1" dirty="0" err="1">
                <a:solidFill>
                  <a:srgbClr val="FF0000"/>
                </a:solidFill>
              </a:rPr>
              <a:t>photos</a:t>
            </a:r>
            <a:endParaRPr lang="es-ES" sz="1600" b="1" dirty="0">
              <a:solidFill>
                <a:srgbClr val="FF0000"/>
              </a:solidFill>
            </a:endParaRPr>
          </a:p>
        </p:txBody>
      </p:sp>
      <p:pic>
        <p:nvPicPr>
          <p:cNvPr id="2" name="Imagen 1"/>
          <p:cNvPicPr>
            <a:picLocks noChangeAspect="1"/>
          </p:cNvPicPr>
          <p:nvPr/>
        </p:nvPicPr>
        <p:blipFill>
          <a:blip r:embed="rId3"/>
          <a:stretch>
            <a:fillRect/>
          </a:stretch>
        </p:blipFill>
        <p:spPr>
          <a:xfrm>
            <a:off x="486495" y="1268760"/>
            <a:ext cx="3552048" cy="2107764"/>
          </a:xfrm>
          <a:prstGeom prst="rect">
            <a:avLst/>
          </a:prstGeom>
        </p:spPr>
      </p:pic>
      <p:pic>
        <p:nvPicPr>
          <p:cNvPr id="3" name="Imagen 2"/>
          <p:cNvPicPr>
            <a:picLocks noChangeAspect="1"/>
          </p:cNvPicPr>
          <p:nvPr/>
        </p:nvPicPr>
        <p:blipFill>
          <a:blip r:embed="rId4"/>
          <a:stretch>
            <a:fillRect/>
          </a:stretch>
        </p:blipFill>
        <p:spPr>
          <a:xfrm>
            <a:off x="4355976" y="1274818"/>
            <a:ext cx="3080645" cy="2101706"/>
          </a:xfrm>
          <a:prstGeom prst="rect">
            <a:avLst/>
          </a:prstGeom>
        </p:spPr>
      </p:pic>
      <p:pic>
        <p:nvPicPr>
          <p:cNvPr id="13" name="Imagen 12"/>
          <p:cNvPicPr>
            <a:picLocks noChangeAspect="1"/>
          </p:cNvPicPr>
          <p:nvPr/>
        </p:nvPicPr>
        <p:blipFill>
          <a:blip r:embed="rId5"/>
          <a:stretch>
            <a:fillRect/>
          </a:stretch>
        </p:blipFill>
        <p:spPr>
          <a:xfrm>
            <a:off x="486495" y="3408239"/>
            <a:ext cx="3552048" cy="2583831"/>
          </a:xfrm>
          <a:prstGeom prst="rect">
            <a:avLst/>
          </a:prstGeom>
        </p:spPr>
      </p:pic>
      <p:pic>
        <p:nvPicPr>
          <p:cNvPr id="4" name="Imagen 3"/>
          <p:cNvPicPr>
            <a:picLocks noChangeAspect="1"/>
          </p:cNvPicPr>
          <p:nvPr/>
        </p:nvPicPr>
        <p:blipFill>
          <a:blip r:embed="rId6"/>
          <a:stretch>
            <a:fillRect/>
          </a:stretch>
        </p:blipFill>
        <p:spPr>
          <a:xfrm>
            <a:off x="4244764" y="3573016"/>
            <a:ext cx="3170023" cy="2423760"/>
          </a:xfrm>
          <a:prstGeom prst="rect">
            <a:avLst/>
          </a:prstGeom>
        </p:spPr>
      </p:pic>
    </p:spTree>
    <p:extLst>
      <p:ext uri="{BB962C8B-B14F-4D97-AF65-F5344CB8AC3E}">
        <p14:creationId xmlns:p14="http://schemas.microsoft.com/office/powerpoint/2010/main" val="3176552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540763" y="92239"/>
            <a:ext cx="7770440" cy="648072"/>
          </a:xfrm>
          <a:prstGeom prst="rect">
            <a:avLst/>
          </a:prstGeom>
          <a:solidFill>
            <a:srgbClr val="E10E49"/>
          </a:solidFill>
        </p:spPr>
        <p:txBody>
          <a:bodyPr wrap="square" lIns="180000" tIns="0" rIns="0" bIns="0" rtlCol="0" anchor="ctr">
            <a:noAutofit/>
          </a:bodyPr>
          <a:lstStyle/>
          <a:p>
            <a:r>
              <a:rPr lang="es-ES" sz="1100" b="1" dirty="0">
                <a:solidFill>
                  <a:schemeClr val="bg1"/>
                </a:solidFill>
                <a:latin typeface="Book Antiqua"/>
                <a:cs typeface="Book Antiqua"/>
              </a:rPr>
              <a:t>DEP. TERCIARIO  </a:t>
            </a:r>
          </a:p>
          <a:p>
            <a:r>
              <a:rPr lang="en-GB" sz="2000" b="1" dirty="0">
                <a:solidFill>
                  <a:schemeClr val="bg1"/>
                </a:solidFill>
                <a:latin typeface="Book Antiqua"/>
                <a:cs typeface="Book Antiqua"/>
              </a:rPr>
              <a:t>6. Photos</a:t>
            </a:r>
          </a:p>
        </p:txBody>
      </p:sp>
      <p:sp>
        <p:nvSpPr>
          <p:cNvPr id="12" name="Marcador de número de diapositiva 11"/>
          <p:cNvSpPr>
            <a:spLocks noGrp="1"/>
          </p:cNvSpPr>
          <p:nvPr>
            <p:ph type="sldNum" sz="quarter" idx="12"/>
          </p:nvPr>
        </p:nvSpPr>
        <p:spPr>
          <a:xfrm>
            <a:off x="241232" y="6357955"/>
            <a:ext cx="490526" cy="365125"/>
          </a:xfrm>
        </p:spPr>
        <p:txBody>
          <a:bodyPr/>
          <a:lstStyle/>
          <a:p>
            <a:fld id="{1E57BC74-F367-4429-AEDB-054D3B617888}" type="slidenum">
              <a:rPr lang="en-GB" smtClean="0"/>
              <a:pPr/>
              <a:t>6</a:t>
            </a:fld>
            <a:endParaRPr lang="en-GB" dirty="0"/>
          </a:p>
        </p:txBody>
      </p:sp>
      <p:sp>
        <p:nvSpPr>
          <p:cNvPr id="25" name="CuadroTexto 24"/>
          <p:cNvSpPr txBox="1"/>
          <p:nvPr/>
        </p:nvSpPr>
        <p:spPr>
          <a:xfrm>
            <a:off x="683568" y="980728"/>
            <a:ext cx="2373793" cy="338554"/>
          </a:xfrm>
          <a:prstGeom prst="rect">
            <a:avLst/>
          </a:prstGeom>
          <a:noFill/>
        </p:spPr>
        <p:txBody>
          <a:bodyPr wrap="square" rtlCol="0">
            <a:spAutoFit/>
          </a:bodyPr>
          <a:lstStyle/>
          <a:p>
            <a:r>
              <a:rPr lang="es-ES" sz="1600" b="1" dirty="0">
                <a:solidFill>
                  <a:srgbClr val="FF0000"/>
                </a:solidFill>
              </a:rPr>
              <a:t>Interior </a:t>
            </a:r>
            <a:r>
              <a:rPr lang="es-ES" sz="1600" b="1" dirty="0" err="1">
                <a:solidFill>
                  <a:srgbClr val="FF0000"/>
                </a:solidFill>
              </a:rPr>
              <a:t>photos</a:t>
            </a:r>
            <a:endParaRPr lang="es-ES" sz="1600" b="1" dirty="0">
              <a:solidFill>
                <a:srgbClr val="FF0000"/>
              </a:solidFill>
            </a:endParaRPr>
          </a:p>
        </p:txBody>
      </p:sp>
      <p:pic>
        <p:nvPicPr>
          <p:cNvPr id="10" name="CE125005-4156-4029-8A3D-BD6F4E0D9724" descr="image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63" y="1326260"/>
            <a:ext cx="2723373" cy="221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4928FB36-33D7-4333-AA97-05A4CE34C1E4" descr="image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1317803"/>
            <a:ext cx="2706884" cy="222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22243D20-D911-4826-B52B-DD585EC811F8" descr="image2.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905" y="3645024"/>
            <a:ext cx="2723373" cy="221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A89B8A29-F68B-4BD2-B8CD-FC00D4B9D42E" descr="image2.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6088" y="3674674"/>
            <a:ext cx="2711053" cy="2204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A4FC7978-A6CB-494B-BBEC-F448917A17A8" descr="image1.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8477" y="1317804"/>
            <a:ext cx="2701438" cy="222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8"/>
          <a:stretch>
            <a:fillRect/>
          </a:stretch>
        </p:blipFill>
        <p:spPr>
          <a:xfrm>
            <a:off x="6171442" y="3690738"/>
            <a:ext cx="2721727" cy="2168701"/>
          </a:xfrm>
          <a:prstGeom prst="rect">
            <a:avLst/>
          </a:prstGeom>
        </p:spPr>
      </p:pic>
    </p:spTree>
    <p:extLst>
      <p:ext uri="{BB962C8B-B14F-4D97-AF65-F5344CB8AC3E}">
        <p14:creationId xmlns:p14="http://schemas.microsoft.com/office/powerpoint/2010/main" val="353277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540763" y="92239"/>
            <a:ext cx="7770440" cy="648072"/>
          </a:xfrm>
          <a:prstGeom prst="rect">
            <a:avLst/>
          </a:prstGeom>
          <a:solidFill>
            <a:srgbClr val="E10E49"/>
          </a:solidFill>
        </p:spPr>
        <p:txBody>
          <a:bodyPr wrap="square" lIns="180000" tIns="0" rIns="0" bIns="0" rtlCol="0" anchor="ctr">
            <a:noAutofit/>
          </a:bodyPr>
          <a:lstStyle/>
          <a:p>
            <a:r>
              <a:rPr lang="es-ES" sz="1100" b="1" dirty="0">
                <a:solidFill>
                  <a:schemeClr val="bg1"/>
                </a:solidFill>
                <a:latin typeface="Book Antiqua"/>
                <a:cs typeface="Book Antiqua"/>
              </a:rPr>
              <a:t> DEP. TERCIARIO  </a:t>
            </a:r>
          </a:p>
          <a:p>
            <a:r>
              <a:rPr lang="en-GB" sz="2000" b="1" dirty="0">
                <a:solidFill>
                  <a:schemeClr val="bg1"/>
                </a:solidFill>
                <a:latin typeface="Book Antiqua"/>
                <a:cs typeface="Book Antiqua"/>
              </a:rPr>
              <a:t>7. </a:t>
            </a:r>
            <a:r>
              <a:rPr lang="en-GB" sz="2000" b="1" dirty="0" err="1">
                <a:solidFill>
                  <a:schemeClr val="bg1"/>
                </a:solidFill>
                <a:latin typeface="Book Antiqua"/>
                <a:cs typeface="Book Antiqua"/>
              </a:rPr>
              <a:t>Ocupacion</a:t>
            </a:r>
            <a:r>
              <a:rPr lang="en-GB" sz="2000" b="1" dirty="0">
                <a:solidFill>
                  <a:schemeClr val="bg1"/>
                </a:solidFill>
                <a:latin typeface="Book Antiqua"/>
                <a:cs typeface="Book Antiqua"/>
              </a:rPr>
              <a:t>  CC TORRE GOLF </a:t>
            </a:r>
          </a:p>
        </p:txBody>
      </p:sp>
      <p:sp>
        <p:nvSpPr>
          <p:cNvPr id="12" name="Marcador de número de diapositiva 11"/>
          <p:cNvSpPr>
            <a:spLocks noGrp="1"/>
          </p:cNvSpPr>
          <p:nvPr>
            <p:ph type="sldNum" sz="quarter" idx="12"/>
          </p:nvPr>
        </p:nvSpPr>
        <p:spPr>
          <a:xfrm>
            <a:off x="241232" y="6357955"/>
            <a:ext cx="490526" cy="365125"/>
          </a:xfrm>
        </p:spPr>
        <p:txBody>
          <a:bodyPr/>
          <a:lstStyle/>
          <a:p>
            <a:fld id="{1E57BC74-F367-4429-AEDB-054D3B617888}" type="slidenum">
              <a:rPr lang="en-GB" smtClean="0"/>
              <a:pPr/>
              <a:t>7</a:t>
            </a:fld>
            <a:endParaRPr lang="en-GB" dirty="0"/>
          </a:p>
        </p:txBody>
      </p:sp>
      <p:sp>
        <p:nvSpPr>
          <p:cNvPr id="11" name="CuadroTexto 10"/>
          <p:cNvSpPr txBox="1"/>
          <p:nvPr/>
        </p:nvSpPr>
        <p:spPr>
          <a:xfrm>
            <a:off x="486495" y="786190"/>
            <a:ext cx="2373793" cy="584775"/>
          </a:xfrm>
          <a:prstGeom prst="rect">
            <a:avLst/>
          </a:prstGeom>
          <a:noFill/>
        </p:spPr>
        <p:txBody>
          <a:bodyPr wrap="square" rtlCol="0">
            <a:spAutoFit/>
          </a:bodyPr>
          <a:lstStyle/>
          <a:p>
            <a:r>
              <a:rPr lang="es-ES" sz="1600" b="1" dirty="0">
                <a:solidFill>
                  <a:srgbClr val="FF0000"/>
                </a:solidFill>
                <a:hlinkClick r:id="rId3"/>
              </a:rPr>
              <a:t>https://torregolf.es/</a:t>
            </a:r>
            <a:endParaRPr lang="es-ES" sz="1600" b="1" dirty="0">
              <a:solidFill>
                <a:srgbClr val="FF0000"/>
              </a:solidFill>
            </a:endParaRPr>
          </a:p>
          <a:p>
            <a:endParaRPr lang="es-ES" sz="1600" b="1" dirty="0">
              <a:solidFill>
                <a:srgbClr val="FF0000"/>
              </a:solidFill>
            </a:endParaRPr>
          </a:p>
        </p:txBody>
      </p:sp>
      <p:sp>
        <p:nvSpPr>
          <p:cNvPr id="25" name="CuadroTexto 24"/>
          <p:cNvSpPr txBox="1"/>
          <p:nvPr/>
        </p:nvSpPr>
        <p:spPr>
          <a:xfrm>
            <a:off x="486494" y="3376524"/>
            <a:ext cx="2373793" cy="338554"/>
          </a:xfrm>
          <a:prstGeom prst="rect">
            <a:avLst/>
          </a:prstGeom>
          <a:noFill/>
        </p:spPr>
        <p:txBody>
          <a:bodyPr wrap="square" rtlCol="0">
            <a:spAutoFit/>
          </a:bodyPr>
          <a:lstStyle/>
          <a:p>
            <a:r>
              <a:rPr lang="es-ES" sz="1600" b="1" dirty="0">
                <a:solidFill>
                  <a:srgbClr val="FF0000"/>
                </a:solidFill>
              </a:rPr>
              <a:t>Interior </a:t>
            </a:r>
            <a:r>
              <a:rPr lang="es-ES" sz="1600" b="1" dirty="0" err="1">
                <a:solidFill>
                  <a:srgbClr val="FF0000"/>
                </a:solidFill>
              </a:rPr>
              <a:t>photos</a:t>
            </a:r>
            <a:endParaRPr lang="es-ES" sz="1600" b="1" dirty="0">
              <a:solidFill>
                <a:srgbClr val="FF0000"/>
              </a:solidFill>
            </a:endParaRPr>
          </a:p>
        </p:txBody>
      </p:sp>
      <p:pic>
        <p:nvPicPr>
          <p:cNvPr id="4" name="Imagen 3"/>
          <p:cNvPicPr>
            <a:picLocks noChangeAspect="1"/>
          </p:cNvPicPr>
          <p:nvPr/>
        </p:nvPicPr>
        <p:blipFill>
          <a:blip r:embed="rId4"/>
          <a:stretch>
            <a:fillRect/>
          </a:stretch>
        </p:blipFill>
        <p:spPr>
          <a:xfrm>
            <a:off x="5868144" y="92240"/>
            <a:ext cx="828675" cy="648072"/>
          </a:xfrm>
          <a:prstGeom prst="rect">
            <a:avLst/>
          </a:prstGeom>
        </p:spPr>
      </p:pic>
      <p:pic>
        <p:nvPicPr>
          <p:cNvPr id="5" name="Imagen 4"/>
          <p:cNvPicPr>
            <a:picLocks noChangeAspect="1"/>
          </p:cNvPicPr>
          <p:nvPr/>
        </p:nvPicPr>
        <p:blipFill>
          <a:blip r:embed="rId5"/>
          <a:stretch>
            <a:fillRect/>
          </a:stretch>
        </p:blipFill>
        <p:spPr>
          <a:xfrm>
            <a:off x="383588" y="1078577"/>
            <a:ext cx="6830913" cy="4981194"/>
          </a:xfrm>
          <a:prstGeom prst="rect">
            <a:avLst/>
          </a:prstGeom>
        </p:spPr>
      </p:pic>
    </p:spTree>
    <p:extLst>
      <p:ext uri="{BB962C8B-B14F-4D97-AF65-F5344CB8AC3E}">
        <p14:creationId xmlns:p14="http://schemas.microsoft.com/office/powerpoint/2010/main" val="3032027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540763" y="92239"/>
            <a:ext cx="7770440" cy="648072"/>
          </a:xfrm>
          <a:prstGeom prst="rect">
            <a:avLst/>
          </a:prstGeom>
          <a:solidFill>
            <a:srgbClr val="E10E49"/>
          </a:solidFill>
        </p:spPr>
        <p:txBody>
          <a:bodyPr wrap="square" lIns="180000" tIns="0" rIns="0" bIns="0" rtlCol="0" anchor="ctr">
            <a:noAutofit/>
          </a:bodyPr>
          <a:lstStyle/>
          <a:p>
            <a:r>
              <a:rPr lang="es-ES" sz="1100" b="1" dirty="0">
                <a:solidFill>
                  <a:schemeClr val="bg1"/>
                </a:solidFill>
                <a:latin typeface="Book Antiqua"/>
                <a:cs typeface="Book Antiqua"/>
              </a:rPr>
              <a:t> DEP. TERCIARIO  </a:t>
            </a:r>
          </a:p>
          <a:p>
            <a:r>
              <a:rPr lang="en-GB" sz="2000" b="1" dirty="0">
                <a:solidFill>
                  <a:schemeClr val="bg1"/>
                </a:solidFill>
                <a:latin typeface="Book Antiqua"/>
                <a:cs typeface="Book Antiqua"/>
              </a:rPr>
              <a:t>8. </a:t>
            </a:r>
            <a:r>
              <a:rPr lang="en-GB" sz="2000" b="1" dirty="0" err="1">
                <a:solidFill>
                  <a:schemeClr val="bg1"/>
                </a:solidFill>
                <a:latin typeface="Book Antiqua"/>
                <a:cs typeface="Book Antiqua"/>
              </a:rPr>
              <a:t>Ocupacion</a:t>
            </a:r>
            <a:r>
              <a:rPr lang="en-GB" sz="2000" b="1" dirty="0">
                <a:solidFill>
                  <a:schemeClr val="bg1"/>
                </a:solidFill>
                <a:latin typeface="Book Antiqua"/>
                <a:cs typeface="Book Antiqua"/>
              </a:rPr>
              <a:t>  CC TORRE GOLF </a:t>
            </a:r>
          </a:p>
        </p:txBody>
      </p:sp>
      <p:sp>
        <p:nvSpPr>
          <p:cNvPr id="12" name="Marcador de número de diapositiva 11"/>
          <p:cNvSpPr>
            <a:spLocks noGrp="1"/>
          </p:cNvSpPr>
          <p:nvPr>
            <p:ph type="sldNum" sz="quarter" idx="12"/>
          </p:nvPr>
        </p:nvSpPr>
        <p:spPr>
          <a:xfrm>
            <a:off x="241232" y="6357955"/>
            <a:ext cx="490526" cy="365125"/>
          </a:xfrm>
        </p:spPr>
        <p:txBody>
          <a:bodyPr/>
          <a:lstStyle/>
          <a:p>
            <a:fld id="{1E57BC74-F367-4429-AEDB-054D3B617888}" type="slidenum">
              <a:rPr lang="en-GB" smtClean="0"/>
              <a:pPr/>
              <a:t>8</a:t>
            </a:fld>
            <a:endParaRPr lang="en-GB" dirty="0"/>
          </a:p>
        </p:txBody>
      </p:sp>
      <p:sp>
        <p:nvSpPr>
          <p:cNvPr id="11" name="CuadroTexto 10"/>
          <p:cNvSpPr txBox="1"/>
          <p:nvPr/>
        </p:nvSpPr>
        <p:spPr>
          <a:xfrm>
            <a:off x="486495" y="786190"/>
            <a:ext cx="7397873" cy="584775"/>
          </a:xfrm>
          <a:prstGeom prst="rect">
            <a:avLst/>
          </a:prstGeom>
          <a:noFill/>
        </p:spPr>
        <p:txBody>
          <a:bodyPr wrap="square" rtlCol="0">
            <a:spAutoFit/>
          </a:bodyPr>
          <a:lstStyle/>
          <a:p>
            <a:r>
              <a:rPr lang="es-ES" sz="1600" b="1" dirty="0">
                <a:solidFill>
                  <a:srgbClr val="FF0000"/>
                </a:solidFill>
                <a:hlinkClick r:id="rId3"/>
              </a:rPr>
              <a:t>https://torregolf.es/</a:t>
            </a:r>
            <a:r>
              <a:rPr lang="es-ES" sz="1600" b="1" dirty="0">
                <a:solidFill>
                  <a:srgbClr val="FF0000"/>
                </a:solidFill>
              </a:rPr>
              <a:t>      </a:t>
            </a:r>
            <a:r>
              <a:rPr lang="es-ES" sz="1400" b="1" dirty="0">
                <a:solidFill>
                  <a:srgbClr val="FF0000"/>
                </a:solidFill>
              </a:rPr>
              <a:t>Pequeño centro comercial con 21 locales y 1 local para otros usos</a:t>
            </a:r>
          </a:p>
          <a:p>
            <a:endParaRPr lang="es-ES" sz="1600" b="1" dirty="0">
              <a:solidFill>
                <a:srgbClr val="FF0000"/>
              </a:solidFill>
            </a:endParaRPr>
          </a:p>
        </p:txBody>
      </p:sp>
      <p:sp>
        <p:nvSpPr>
          <p:cNvPr id="25" name="CuadroTexto 24"/>
          <p:cNvSpPr txBox="1"/>
          <p:nvPr/>
        </p:nvSpPr>
        <p:spPr>
          <a:xfrm>
            <a:off x="486494" y="3376524"/>
            <a:ext cx="2373793" cy="338554"/>
          </a:xfrm>
          <a:prstGeom prst="rect">
            <a:avLst/>
          </a:prstGeom>
          <a:noFill/>
        </p:spPr>
        <p:txBody>
          <a:bodyPr wrap="square" rtlCol="0">
            <a:spAutoFit/>
          </a:bodyPr>
          <a:lstStyle/>
          <a:p>
            <a:r>
              <a:rPr lang="es-ES" sz="1600" b="1" dirty="0">
                <a:solidFill>
                  <a:srgbClr val="FF0000"/>
                </a:solidFill>
              </a:rPr>
              <a:t>Interior </a:t>
            </a:r>
            <a:r>
              <a:rPr lang="es-ES" sz="1600" b="1" dirty="0" err="1">
                <a:solidFill>
                  <a:srgbClr val="FF0000"/>
                </a:solidFill>
              </a:rPr>
              <a:t>photos</a:t>
            </a:r>
            <a:endParaRPr lang="es-ES" sz="1600" b="1" dirty="0">
              <a:solidFill>
                <a:srgbClr val="FF0000"/>
              </a:solidFill>
            </a:endParaRPr>
          </a:p>
        </p:txBody>
      </p:sp>
      <p:pic>
        <p:nvPicPr>
          <p:cNvPr id="4" name="Imagen 3"/>
          <p:cNvPicPr>
            <a:picLocks noChangeAspect="1"/>
          </p:cNvPicPr>
          <p:nvPr/>
        </p:nvPicPr>
        <p:blipFill>
          <a:blip r:embed="rId4"/>
          <a:stretch>
            <a:fillRect/>
          </a:stretch>
        </p:blipFill>
        <p:spPr>
          <a:xfrm>
            <a:off x="5868144" y="92240"/>
            <a:ext cx="828675" cy="648072"/>
          </a:xfrm>
          <a:prstGeom prst="rect">
            <a:avLst/>
          </a:prstGeom>
        </p:spPr>
      </p:pic>
      <p:pic>
        <p:nvPicPr>
          <p:cNvPr id="2" name="Imagen 1"/>
          <p:cNvPicPr>
            <a:picLocks noChangeAspect="1"/>
          </p:cNvPicPr>
          <p:nvPr/>
        </p:nvPicPr>
        <p:blipFill>
          <a:blip r:embed="rId5"/>
          <a:stretch>
            <a:fillRect/>
          </a:stretch>
        </p:blipFill>
        <p:spPr>
          <a:xfrm>
            <a:off x="486494" y="1203234"/>
            <a:ext cx="6703571" cy="4685133"/>
          </a:xfrm>
          <a:prstGeom prst="rect">
            <a:avLst/>
          </a:prstGeom>
        </p:spPr>
      </p:pic>
    </p:spTree>
    <p:extLst>
      <p:ext uri="{BB962C8B-B14F-4D97-AF65-F5344CB8AC3E}">
        <p14:creationId xmlns:p14="http://schemas.microsoft.com/office/powerpoint/2010/main" val="1892441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540763" y="92239"/>
            <a:ext cx="7770440" cy="648072"/>
          </a:xfrm>
          <a:prstGeom prst="rect">
            <a:avLst/>
          </a:prstGeom>
          <a:solidFill>
            <a:srgbClr val="E10E49"/>
          </a:solidFill>
        </p:spPr>
        <p:txBody>
          <a:bodyPr wrap="square" lIns="180000" tIns="0" rIns="0" bIns="0" rtlCol="0" anchor="ctr">
            <a:noAutofit/>
          </a:bodyPr>
          <a:lstStyle/>
          <a:p>
            <a:r>
              <a:rPr lang="es-ES" sz="1100" b="1" dirty="0">
                <a:solidFill>
                  <a:schemeClr val="bg1"/>
                </a:solidFill>
                <a:latin typeface="Book Antiqua"/>
                <a:cs typeface="Book Antiqua"/>
              </a:rPr>
              <a:t> DEP. TERCIARIO  </a:t>
            </a:r>
          </a:p>
          <a:p>
            <a:r>
              <a:rPr lang="en-GB" sz="2000" b="1" dirty="0">
                <a:solidFill>
                  <a:schemeClr val="bg1"/>
                </a:solidFill>
                <a:latin typeface="Book Antiqua"/>
                <a:cs typeface="Book Antiqua"/>
              </a:rPr>
              <a:t>9. </a:t>
            </a:r>
            <a:r>
              <a:rPr lang="en-GB" sz="2000" b="1" dirty="0" err="1">
                <a:solidFill>
                  <a:schemeClr val="bg1"/>
                </a:solidFill>
                <a:latin typeface="Book Antiqua"/>
                <a:cs typeface="Book Antiqua"/>
              </a:rPr>
              <a:t>Situacion</a:t>
            </a:r>
            <a:r>
              <a:rPr lang="en-GB" sz="2000" b="1" dirty="0">
                <a:solidFill>
                  <a:schemeClr val="bg1"/>
                </a:solidFill>
                <a:latin typeface="Book Antiqua"/>
                <a:cs typeface="Book Antiqua"/>
              </a:rPr>
              <a:t> </a:t>
            </a:r>
            <a:r>
              <a:rPr lang="en-GB" sz="2000" b="1" dirty="0" err="1">
                <a:solidFill>
                  <a:schemeClr val="bg1"/>
                </a:solidFill>
                <a:latin typeface="Book Antiqua"/>
                <a:cs typeface="Book Antiqua"/>
              </a:rPr>
              <a:t>urbanistica</a:t>
            </a:r>
            <a:r>
              <a:rPr lang="en-GB" sz="2000" b="1" dirty="0">
                <a:solidFill>
                  <a:schemeClr val="bg1"/>
                </a:solidFill>
                <a:latin typeface="Book Antiqua"/>
                <a:cs typeface="Book Antiqua"/>
              </a:rPr>
              <a:t> </a:t>
            </a:r>
          </a:p>
        </p:txBody>
      </p:sp>
      <p:sp>
        <p:nvSpPr>
          <p:cNvPr id="12" name="Marcador de número de diapositiva 11"/>
          <p:cNvSpPr>
            <a:spLocks noGrp="1"/>
          </p:cNvSpPr>
          <p:nvPr>
            <p:ph type="sldNum" sz="quarter" idx="12"/>
          </p:nvPr>
        </p:nvSpPr>
        <p:spPr>
          <a:xfrm>
            <a:off x="241232" y="6357955"/>
            <a:ext cx="490526" cy="365125"/>
          </a:xfrm>
        </p:spPr>
        <p:txBody>
          <a:bodyPr/>
          <a:lstStyle/>
          <a:p>
            <a:fld id="{1E57BC74-F367-4429-AEDB-054D3B617888}" type="slidenum">
              <a:rPr lang="en-GB" smtClean="0"/>
              <a:pPr/>
              <a:t>9</a:t>
            </a:fld>
            <a:endParaRPr lang="en-GB" dirty="0"/>
          </a:p>
        </p:txBody>
      </p:sp>
      <p:sp>
        <p:nvSpPr>
          <p:cNvPr id="5" name="CuadroTexto 4"/>
          <p:cNvSpPr txBox="1"/>
          <p:nvPr/>
        </p:nvSpPr>
        <p:spPr>
          <a:xfrm>
            <a:off x="683568" y="870372"/>
            <a:ext cx="7056784" cy="4647426"/>
          </a:xfrm>
          <a:prstGeom prst="rect">
            <a:avLst/>
          </a:prstGeom>
          <a:noFill/>
        </p:spPr>
        <p:txBody>
          <a:bodyPr wrap="square" rtlCol="0">
            <a:spAutoFit/>
          </a:bodyPr>
          <a:lstStyle/>
          <a:p>
            <a:r>
              <a:rPr lang="es-ES" sz="1200" dirty="0"/>
              <a:t>Los datos existentes en la DH no concuerdan la realidad observada, ni en metros construidos ni en los elementos existentes en el garaje (según la DH no hay trasteros y la superficie es menor que la real), Sería necesario realizar una modificación de la DH para que la descripción de la finca relativa al garaje se correspondiera con la realidad física del mismo. Para la modificación se necesita la aprobación de todos los propietarios de la Comunidad de Propietarios a la que pertenece actualmente el inmueble </a:t>
            </a:r>
          </a:p>
          <a:p>
            <a:endParaRPr lang="es-ES" sz="1600" dirty="0"/>
          </a:p>
          <a:p>
            <a:r>
              <a:rPr lang="es-ES" sz="1200" dirty="0"/>
              <a:t>No coincide con la realidad física observada en la visita correspondiente a la diferencia de superficie (es mayor de la registrada) y la existencia de trasteros (no figuran en ningún documento). </a:t>
            </a:r>
          </a:p>
          <a:p>
            <a:endParaRPr lang="es-ES" sz="1600" b="1" dirty="0">
              <a:solidFill>
                <a:srgbClr val="FF0000"/>
              </a:solidFill>
            </a:endParaRPr>
          </a:p>
          <a:p>
            <a:r>
              <a:rPr lang="es-ES" sz="1200" dirty="0"/>
              <a:t>Del inmueble propiedad de Aliseda se han podido visitar la planta de garaje correspondiente a este informe. El garaje está distribuido en 91 parcelas de aparcamiento, 29 trasteros, 1 cabina de control, cuadro de escalera y ascensor donde se ubican 2 baños y 4 cuartos de instalaciones. </a:t>
            </a:r>
            <a:r>
              <a:rPr lang="es-ES" sz="1200" b="1" dirty="0"/>
              <a:t>Según la información contenida en la nota simple registral son 98 parcelas de aparcamiento y cuarto para utensilios de limpieza, tres cuartos de instalaciones y una cabina de control. </a:t>
            </a:r>
          </a:p>
          <a:p>
            <a:endParaRPr lang="es-ES" sz="1200" b="1" dirty="0">
              <a:solidFill>
                <a:srgbClr val="FF0000"/>
              </a:solidFill>
            </a:endParaRPr>
          </a:p>
          <a:p>
            <a:r>
              <a:rPr lang="es-ES" sz="1200" dirty="0"/>
              <a:t>El promotor no ha aportado la Licencia de Actividad de Garaje. Se consulta con el Ayuntamiento la existencia y/o estado de la Licencia de Actividad y nos informa que existe una Licencia de Apertura de aparcamiento público con número de expediente A012004000506 </a:t>
            </a:r>
          </a:p>
          <a:p>
            <a:endParaRPr lang="es-ES" sz="1200" b="1" dirty="0">
              <a:solidFill>
                <a:srgbClr val="FF0000"/>
              </a:solidFill>
            </a:endParaRPr>
          </a:p>
          <a:p>
            <a:r>
              <a:rPr lang="es-ES" sz="1200" dirty="0"/>
              <a:t>El suministro de agua y luz al garaje se hace por las instalaciones comunitarias, ya que las instalaciones del garaje no están independizadas de las instalaciones comunitarias, aunque si se cuenta con contadores interiores privados de manera que se pueden cuantificar la parte de suministro que es propio del garaje y del resto de zonas comunitarias </a:t>
            </a:r>
            <a:endParaRPr lang="es-ES" sz="1200" b="1" dirty="0">
              <a:solidFill>
                <a:srgbClr val="FF0000"/>
              </a:solidFill>
            </a:endParaRPr>
          </a:p>
          <a:p>
            <a:endParaRPr lang="es-ES" sz="1200" b="1" dirty="0">
              <a:solidFill>
                <a:srgbClr val="FF0000"/>
              </a:solidFill>
            </a:endParaRPr>
          </a:p>
        </p:txBody>
      </p:sp>
      <p:sp>
        <p:nvSpPr>
          <p:cNvPr id="2" name="Rectángulo 1"/>
          <p:cNvSpPr/>
          <p:nvPr/>
        </p:nvSpPr>
        <p:spPr>
          <a:xfrm>
            <a:off x="540763" y="807076"/>
            <a:ext cx="7770440" cy="5214212"/>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8893215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25866</TotalTime>
  <Words>764</Words>
  <Application>Microsoft Office PowerPoint</Application>
  <PresentationFormat>Presentación en pantalla (4:3)</PresentationFormat>
  <Paragraphs>69</Paragraphs>
  <Slides>10</Slides>
  <Notes>10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Book Antiqua</vt:lpstr>
      <vt:lpstr>Calibri</vt:lpstr>
      <vt:lpstr>Tema de Office</vt:lpstr>
      <vt:lpstr>Presentación de PowerPoint</vt:lpstr>
      <vt:lpstr>                Se trata de una promoción de locales comerciales en edificio aislado, formado por un total de 21 locales y 1 planta de garaje en la escalera 1, y una vivienda con espacio para otros usos y urbanización interior en la escalera 2 en la dirección Avd. Ansaldo 10 de Alicante (Alicante).   AÑO CONSTRUCCION: 2005  El garaje de la promoción tiene su acceso por la Avd. Ansaldo. El garaje se distribuye en una planta bajo rasante. ALISEDA es propietario de toda la planta de garaje, lo que hace un 5,00% de la promoción, según datos de catastro.    La Comunidad de Propietarios está constituida, ALISEDA le corresponde un porcentaje de participación del 9,92% en la Comunidad. Este coeficiente corresponde a los ratificados por mayoría por la Comunidad de Propietarios, aunque no coincide con el 5,00% que se indica en Catastro. Se estableció un porcentaje mayor ya que las instalaciones del garaje se encuentran unidas a las comunitarias y así compensar los gastos producidos por este factor.   El garaje está distribuido en 91 parcelas de aparcamiento, 29 trasteros, 1 cabina de control, cuadro de escalera y ascensor donde se ubican 2 baños y 4 cuartos de instalaciones. Según la información contenida en la nota simple registral son 98 parcelas de aparcamiento y cuarto para utensilios de limpieza, tres cuartos de instalaciones y una cabina de control.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
  <dc:creator>cm2</dc:creator>
  <cp:keywords/>
  <dc:description/>
  <cp:lastModifiedBy>ASUN CANDELA</cp:lastModifiedBy>
  <cp:revision>1161</cp:revision>
  <cp:lastPrinted>2019-01-07T17:22:49Z</cp:lastPrinted>
  <dcterms:created xsi:type="dcterms:W3CDTF">2015-04-29T14:47:59Z</dcterms:created>
  <dcterms:modified xsi:type="dcterms:W3CDTF">2020-11-27T07:06:23Z</dcterms:modified>
  <cp:category/>
</cp:coreProperties>
</file>